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7" r:id="rId2"/>
    <p:sldId id="333" r:id="rId3"/>
    <p:sldId id="286" r:id="rId4"/>
    <p:sldId id="339" r:id="rId5"/>
    <p:sldId id="271" r:id="rId6"/>
    <p:sldId id="334" r:id="rId7"/>
    <p:sldId id="335" r:id="rId8"/>
    <p:sldId id="336" r:id="rId9"/>
    <p:sldId id="337" r:id="rId10"/>
    <p:sldId id="338" r:id="rId11"/>
    <p:sldId id="350" r:id="rId12"/>
    <p:sldId id="340" r:id="rId13"/>
    <p:sldId id="352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51" r:id="rId22"/>
    <p:sldId id="354" r:id="rId23"/>
    <p:sldId id="348" r:id="rId24"/>
    <p:sldId id="349" r:id="rId25"/>
    <p:sldId id="353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5C40C289-25FD-4A51-A271-851C6ED616C5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9D59619E-347F-4A4A-95CC-03EEB0D615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6B044123-A165-462F-ACE8-742332918A49}" type="datetimeFigureOut">
              <a:rPr lang="th-TH" smtClean="0"/>
              <a:pPr/>
              <a:t>05/09/57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15F45C4-0F06-40AC-A176-AD06E9AB7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A16CD-97B9-4F49-94CB-5692167B036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615238" y="0"/>
            <a:ext cx="1524000" cy="131762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5757863"/>
            <a:ext cx="1524000" cy="1100137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0066"/>
                </a:solidFill>
                <a:latin typeface="Times" charset="0"/>
                <a:cs typeface="Angsana New" pitchFamily="18" charset="-34"/>
              </a:rPr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6946900" cy="1154559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Digital  Representation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4725144"/>
            <a:ext cx="561662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ngsana New" pitchFamily="18" charset="-34"/>
              </a:rPr>
              <a:t>โดย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 New" pitchFamily="18" charset="-34"/>
              </a:rPr>
              <a:t>อาจารย์เนารุ่ง</a:t>
            </a:r>
            <a:r>
              <a:rPr kumimoji="0" lang="th-TH" sz="4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 New" pitchFamily="18" charset="-34"/>
              </a:rPr>
              <a:t>  วิชาราช</a:t>
            </a:r>
            <a:endParaRPr kumimoji="0" lang="th-TH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ชนิดของสัญญาณทางอิเล็กทรอนิกส์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221455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th-TH" sz="4000" b="1" dirty="0" smtClean="0">
                <a:solidFill>
                  <a:srgbClr val="000000"/>
                </a:solidFill>
              </a:rPr>
              <a:t>สัญญาณอนาล็อก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b="1" dirty="0" smtClean="0">
                <a:solidFill>
                  <a:srgbClr val="000000"/>
                </a:solidFill>
              </a:rPr>
              <a:t>สัญญาณดิจิตอล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ชนิดของสัญญาณทางอิเล็กทรอนิกส์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15407" t="38457" r="40714" b="14937"/>
          <a:stretch>
            <a:fillRect/>
          </a:stretch>
        </p:blipFill>
        <p:spPr bwMode="auto">
          <a:xfrm>
            <a:off x="785786" y="1785926"/>
            <a:ext cx="7876408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Signal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19862" t="49319" r="44578" b="13492"/>
          <a:stretch>
            <a:fillRect/>
          </a:stretch>
        </p:blipFill>
        <p:spPr bwMode="auto">
          <a:xfrm>
            <a:off x="1071539" y="2081212"/>
            <a:ext cx="6786610" cy="4276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6015"/>
          <a:stretch>
            <a:fillRect/>
          </a:stretch>
        </p:blipFill>
        <p:spPr bwMode="auto">
          <a:xfrm>
            <a:off x="0" y="0"/>
            <a:ext cx="9158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8664" t="26763" r="26427" b="16854"/>
          <a:stretch>
            <a:fillRect/>
          </a:stretch>
        </p:blipFill>
        <p:spPr bwMode="auto">
          <a:xfrm>
            <a:off x="285720" y="857232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7452" t="24414" r="26427"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6903" t="24414" r="27521" b="15039"/>
          <a:stretch>
            <a:fillRect/>
          </a:stretch>
        </p:blipFill>
        <p:spPr bwMode="auto">
          <a:xfrm>
            <a:off x="0" y="-1"/>
            <a:ext cx="918176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6903" t="24414" r="27342" b="15039"/>
          <a:stretch>
            <a:fillRect/>
          </a:stretch>
        </p:blipFill>
        <p:spPr bwMode="auto">
          <a:xfrm>
            <a:off x="-1" y="0"/>
            <a:ext cx="9144001" cy="68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หัวข้อรายงาน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Hypertext and Hypermedia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Text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Bitmap Graphic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Vector Graphic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Digital Sound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Digital Image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Digital Video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8. 3D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1"/>
            <a:ext cx="9144000" cy="67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Signal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18262" t="45761" r="41240" b="32114"/>
          <a:stretch>
            <a:fillRect/>
          </a:stretch>
        </p:blipFill>
        <p:spPr bwMode="auto">
          <a:xfrm>
            <a:off x="285720" y="2600324"/>
            <a:ext cx="8501122" cy="282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Signal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34" y="2305616"/>
            <a:ext cx="8286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เป็นสัญญาณไฟฟ้าแบบไม่ต่อเนื่องที่ได้มาจากการแปลง</a:t>
            </a:r>
            <a:r>
              <a:rPr lang="th-TH" sz="4400" b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ข้อมูลดิจิทัล</a:t>
            </a: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เคลื่อนที่ตามระดับแรงดันไฟฟ้าในลักษณะรูปคลื่นสี่เหลี่ยมที่แทนค่า  สัญญาณด้วย</a:t>
            </a:r>
            <a:r>
              <a:rPr lang="th-TH" sz="4400" b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รหัสไบ</a:t>
            </a: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นารี่(</a:t>
            </a:r>
            <a:r>
              <a:rPr lang="en-US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Binary Code</a:t>
            </a: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คือ  0  และ  1</a:t>
            </a:r>
            <a:endParaRPr lang="en-US" sz="4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27452" t="24414" r="26976" b="1601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ข้อดี</a:t>
            </a:r>
            <a:r>
              <a:rPr lang="th-TH" b="1" dirty="0" err="1" smtClean="0"/>
              <a:t>สัญญาณดิจิทัล</a:t>
            </a:r>
            <a:r>
              <a:rPr lang="th-TH" b="1" dirty="0" smtClean="0"/>
              <a:t>(</a:t>
            </a:r>
            <a:r>
              <a:rPr lang="en-US" b="1" dirty="0" smtClean="0"/>
              <a:t>Digital Signal</a:t>
            </a:r>
            <a:r>
              <a:rPr lang="th-TH" b="1" dirty="0" smtClean="0"/>
              <a:t>)</a:t>
            </a:r>
            <a:endParaRPr lang="en-US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785926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การแทนที่ข้อมูลที่เป็นมาตรฐานสากล  ข้อมูลอยู่ใน</a:t>
            </a:r>
            <a:r>
              <a:rPr kumimoji="0" lang="th-TH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รูปแบบไบ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นารี่  ตามมาตรฐานสากล  สามารถนำข้อมูลไปใช้กับเครื่องคอมพิวเตอร์  และอุปกรณ์ชนิดต่างๆ  ที่รองรับได้เหมือนกัน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อุปกรณ์จัดเก็บข้อมูลหลากหลาย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ความสามารถในการถ่ายทอดสัญญาณการสื่อสารจะถูกเข้ารหัสเพื่อป้องกันการรบกวน  และการแก้ไขดีกว่าอนาล็อก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การประมวลผล  สามารถใช้ซอฟต์แวร์สำหรับสร้าง  วิเคราะห์  แก้ไข  ปรับเปลี่ยน  และจัดการกับข้อมูลมัลติมีเดียได้หลายรูปแบบ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ข้อเสีย</a:t>
            </a:r>
            <a:r>
              <a:rPr lang="th-TH" b="1" dirty="0" err="1" smtClean="0"/>
              <a:t>สัญญาณดิจิทัล</a:t>
            </a:r>
            <a:r>
              <a:rPr lang="th-TH" b="1" dirty="0" smtClean="0"/>
              <a:t>(</a:t>
            </a:r>
            <a:r>
              <a:rPr lang="en-US" b="1" dirty="0" smtClean="0"/>
              <a:t>Digital Signal</a:t>
            </a:r>
            <a:r>
              <a:rPr lang="th-TH" b="1" dirty="0" smtClean="0"/>
              <a:t>)</a:t>
            </a:r>
            <a:endParaRPr lang="en-US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8596" y="1928802"/>
            <a:ext cx="84296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การรับส่งข้อมูลระยะไกล  สัญญาณจะถูกลดทอนลง  ประสิทธิภาพการแสดงผลข้อมูลลดน้อยลง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เมื่อมีการแบ่งสัญญาณออกเป็นส่วนๆ  ส่วนที่สูญหายจะไม่สามารถกู้กลับคืนมาได้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ต้องการพื้นที่ขนาดใหญ่  เพื่อใช้จัดเก็บข้อมูล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26903" t="24414" r="27521" b="15039"/>
          <a:stretch>
            <a:fillRect/>
          </a:stretch>
        </p:blipFill>
        <p:spPr bwMode="auto">
          <a:xfrm>
            <a:off x="0" y="-1"/>
            <a:ext cx="918176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6903" t="24414" r="26976" b="15039"/>
          <a:stretch>
            <a:fillRect/>
          </a:stretch>
        </p:blipFill>
        <p:spPr bwMode="auto">
          <a:xfrm>
            <a:off x="0" y="-1"/>
            <a:ext cx="9144000" cy="67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28010" t="24414" r="25878" b="150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ai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149725"/>
            <a:ext cx="962025" cy="1296988"/>
          </a:xfrm>
          <a:prstGeom prst="rect">
            <a:avLst/>
          </a:prstGeom>
          <a:noFill/>
        </p:spPr>
      </p:pic>
      <p:pic>
        <p:nvPicPr>
          <p:cNvPr id="97283" name="Picture 3" descr="rodsm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7056438" cy="2162175"/>
          </a:xfrm>
          <a:prstGeom prst="rect">
            <a:avLst/>
          </a:prstGeom>
          <a:noFill/>
        </p:spPr>
      </p:pic>
      <p:pic>
        <p:nvPicPr>
          <p:cNvPr id="97284" name="Picture 4" descr="รูปภาพ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141663"/>
            <a:ext cx="3200400" cy="3429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5715000"/>
            <a:ext cx="66293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ทบทวนเนื้อหา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27452" t="24414" r="26976" b="15039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7997" t="24414" r="26427" b="15039"/>
          <a:stretch>
            <a:fillRect/>
          </a:stretch>
        </p:blipFill>
        <p:spPr bwMode="auto">
          <a:xfrm>
            <a:off x="0" y="-1"/>
            <a:ext cx="9144000" cy="68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6903" t="24414" r="26427" b="150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ระบบสื่อ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มัลติมีเดีย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(Multimedia System)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692275" y="3070225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Input</a:t>
            </a:r>
            <a:endParaRPr lang="th-TH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779838" y="3070225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/>
              <a:t>Process</a:t>
            </a:r>
            <a:endParaRPr lang="th-TH" dirty="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867400" y="3070225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Output</a:t>
            </a:r>
            <a:endParaRPr lang="th-TH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779838" y="451008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Storage</a:t>
            </a:r>
            <a:endParaRPr lang="th-TH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3059113" y="32861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5148263" y="32861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5400000">
            <a:off x="4140200" y="400685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533525" y="2297113"/>
            <a:ext cx="1598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Analog &amp;</a:t>
            </a:r>
          </a:p>
          <a:p>
            <a:r>
              <a:rPr lang="en-US" sz="2000" dirty="0"/>
              <a:t>Digital Signal</a:t>
            </a:r>
            <a:endParaRPr lang="th-TH" sz="2000" dirty="0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635375" y="2386013"/>
            <a:ext cx="159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Digital Signal</a:t>
            </a:r>
            <a:endParaRPr lang="th-TH" sz="2000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710238" y="2278063"/>
            <a:ext cx="1598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Analog &amp;</a:t>
            </a:r>
          </a:p>
          <a:p>
            <a:r>
              <a:rPr lang="en-US" sz="2000"/>
              <a:t>Digital Signal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บทเรียนคอมพิวเตอร์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(Computer Instruction)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หมายถึง</a:t>
            </a:r>
            <a:r>
              <a:rPr lang="th-TH" b="1" dirty="0" smtClean="0">
                <a:solidFill>
                  <a:srgbClr val="000000"/>
                </a:solidFill>
              </a:rPr>
              <a:t> การเรียนการสอนโดยใช้คอมพิวเตอร์ช่วยหรือบทเรียนที่นำเสนอด้วยคอมพิวเตอร์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แบ่งได้เป็น 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ยุค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ยุคบุกเบิก	ก่อนปี </a:t>
            </a:r>
            <a:r>
              <a:rPr lang="th-TH" sz="3600" b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1990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ยุคที่สอง		</a:t>
            </a:r>
            <a:r>
              <a:rPr lang="th-TH" sz="3600" b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1990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2000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ยุคปัจจุบัน	หลังปี </a:t>
            </a:r>
            <a:r>
              <a:rPr lang="th-TH" sz="3600" b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2000</a:t>
            </a:r>
            <a:endParaRPr lang="th-TH" sz="36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</a:pPr>
            <a:endParaRPr lang="th-TH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ยุคบุกเบิก (ก่อนปี </a:t>
            </a:r>
            <a:r>
              <a:rPr lang="th-TH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1990)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	ยุคของบทเรียนคอมพิวเตอร์ที่ใช้งานแบบ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เพียงลำพัง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(Standalone Based)</a:t>
            </a:r>
            <a:endParaRPr lang="th-TH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CAI (Computer Aided Instruction)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บทเรียนคอมพิวเตอร์ช่วยสอน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CBE (Computer Based Education)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การใช้คอมพิวเตอร์เพื่อการศึกษา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CBI (Computer Based Instruction)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การเรียนการสอนด้วยคอมพิวเตอร์</a:t>
            </a:r>
            <a:endParaRPr lang="th-TH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แบบฝึกหัดท้ายบทที่  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/>
              <a:t>มัลติมีเดียคืออะไร</a:t>
            </a:r>
            <a:endParaRPr lang="en-US" sz="40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/>
              <a:t>องค์ประกอบหลักของมัลติมีเดียมีอะไรบ้าง</a:t>
            </a:r>
            <a:endParaRPr lang="en-US" sz="40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/>
              <a:t>มัลติมีเดียเกี่ยวข้องอย่างไรกับนักศึกษา</a:t>
            </a:r>
            <a:endParaRPr lang="en-US" sz="40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/>
              <a:t>จงยกตัวอย่างสื่อที่ใช้ในการจัดเก็บมัลติมีเดีย</a:t>
            </a:r>
            <a:endParaRPr lang="en-US" sz="40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/>
              <a:t>ประโยชน์ของมัลติมีเดียมีอะไรบ้าง</a:t>
            </a:r>
            <a:endParaRPr lang="en-US" sz="40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ยุคบุกเบิก (ก่อนปี </a:t>
            </a:r>
            <a:r>
              <a:rPr lang="th-TH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1990)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990656" cy="5328592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CBL (Computer Based Learning)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การเรียนรู้ด้วยคอมพิวเตอร์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CAL (Computer Assisted Learning)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การเรียนรู้ด้วยคอมพิวเตอร์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CEI (Computer Enriched Instruction)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th-TH" b="1" dirty="0" smtClean="0">
                <a:solidFill>
                  <a:srgbClr val="000000"/>
                </a:solidFill>
              </a:rPr>
              <a:t>	การปรับปรุงการเรียนการสอนโดยใช้คอมพิวเตอร์ช่วย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CBT (Computer Based Training)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การฝึกอบรมด้วยคอมพิวเตอร์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CMI (Computer Managed Instruction)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การเรียนการสอนโดยใช้คอมพิวเตอร์จัดการ</a:t>
            </a:r>
            <a:endParaRPr lang="th-TH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ยุคที่สอง (ปี </a:t>
            </a:r>
            <a:r>
              <a:rPr lang="th-TH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1990 - 2000)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	ยุคของบทเรียนคอมพิวเตอร์ที่ใช้งานบน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เครือข่ายคอมพิวเตอร์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(Network Based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WBI (Web Based Instruction)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เว็บช่วยสอน หรือ การเรียนการสอนด้วยเว็บ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WBT (Web Based Training)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การฝึกอบรมด้วยเว็บ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BI (Net Based Instruction)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การเรียนการสอนด้วย</a:t>
            </a:r>
            <a:r>
              <a:rPr lang="th-TH" b="1" dirty="0" err="1" smtClean="0">
                <a:solidFill>
                  <a:srgbClr val="000000"/>
                </a:solidFill>
              </a:rPr>
              <a:t>เน็ต</a:t>
            </a:r>
            <a:endParaRPr lang="th-TH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ยุคที่สอง (ปี </a:t>
            </a:r>
            <a:r>
              <a:rPr lang="th-TH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1990 - 2000)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888"/>
            <a:ext cx="7990656" cy="3240360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BL (Net Based Learning)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การเรียนรู้ด้วย</a:t>
            </a:r>
            <a:r>
              <a:rPr lang="th-TH" b="1" dirty="0" err="1" smtClean="0">
                <a:solidFill>
                  <a:srgbClr val="000000"/>
                </a:solidFill>
              </a:rPr>
              <a:t>เน็ต</a:t>
            </a:r>
            <a:endParaRPr lang="th-TH" b="1" dirty="0" smtClean="0">
              <a:solidFill>
                <a:srgbClr val="000000"/>
              </a:solidFill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IBT (Internet Based Training)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การฝึกอบรมด้วยอินเตอร์เน็ต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OL (Online Learning)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การเรียนรู้ออนไลน์</a:t>
            </a:r>
            <a:endParaRPr lang="th-TH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ยุคปัจจุบัน (หลังปี </a:t>
            </a:r>
            <a:r>
              <a:rPr lang="th-TH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คศ.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2000)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278688" cy="4616152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	ยุคของบทเรียนคอมพิวเตอร์ในลักษณะของสื่ออิเล็กทรอนิกส์ที่ใช้งาน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บนอินเตอร์เน็ต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(Internet Based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e-Learning	</a:t>
            </a:r>
            <a:r>
              <a:rPr lang="th-TH" b="1" dirty="0" smtClean="0">
                <a:solidFill>
                  <a:srgbClr val="000000"/>
                </a:solidFill>
              </a:rPr>
              <a:t>	การเรียนรู้ด้วยสื่ออิเล็กทรอนิกส์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e-Education		</a:t>
            </a:r>
            <a:r>
              <a:rPr lang="th-TH" b="1" dirty="0" smtClean="0">
                <a:solidFill>
                  <a:srgbClr val="000000"/>
                </a:solidFill>
              </a:rPr>
              <a:t>การศึกษาด้วยสื่ออิเล็กทรอนิกส์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e-Training		</a:t>
            </a:r>
            <a:r>
              <a:rPr lang="th-TH" b="1" dirty="0" smtClean="0">
                <a:solidFill>
                  <a:srgbClr val="000000"/>
                </a:solidFill>
              </a:rPr>
              <a:t>การฝึกอบรมด้วยสื่ออิเล็กทรอนิกส์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d-Learning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การเรียนรู้ทางไกลด้วยสื่ออิเล็กทรอนิกส์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dirty="0" smtClean="0">
                <a:solidFill>
                  <a:srgbClr val="000000"/>
                </a:solidFill>
              </a:rPr>
              <a:t>-Learning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การเรียนรู้ร่วมกันด้วยสื่ออิเล็กทรอนิกส์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-Learning		</a:t>
            </a:r>
            <a:r>
              <a:rPr lang="th-TH" b="1" dirty="0" smtClean="0">
                <a:solidFill>
                  <a:srgbClr val="000000"/>
                </a:solidFill>
              </a:rPr>
              <a:t>การเรียนรู้ด้วยคอมพิวเตอร์แบบพกพา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</a:rPr>
              <a:t>	</a:t>
            </a:r>
            <a:r>
              <a:rPr lang="th-TH" b="1" dirty="0" smtClean="0">
                <a:solidFill>
                  <a:srgbClr val="000000"/>
                </a:solidFill>
              </a:rPr>
              <a:t>				หรือโทรศัพท์มือถือ</a:t>
            </a:r>
          </a:p>
          <a:p>
            <a:pPr algn="thaiDist">
              <a:lnSpc>
                <a:spcPct val="90000"/>
              </a:lnSpc>
              <a:buNone/>
            </a:pPr>
            <a:endParaRPr lang="th-TH" b="1" dirty="0" smtClean="0">
              <a:solidFill>
                <a:srgbClr val="000000"/>
              </a:solidFill>
            </a:endParaRPr>
          </a:p>
          <a:p>
            <a:pPr algn="thaiDist">
              <a:lnSpc>
                <a:spcPct val="90000"/>
              </a:lnSpc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องค์ประกอบที่สำคัญของบทเรียนคอมพิวเตอร์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888"/>
            <a:ext cx="7990656" cy="2376264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การเรียนโดยใช้คอมพิวเตอร์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2)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บทเรียนได้ออกแบบไว้ก่อนที่จะมีการเรียนการสอนเกิดขึ้น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ผู้เรียนมีปฏิสัมพันธ์กับบทเรียนโดยตรงผ่านทางคอมพิวเตอร์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4)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บทเรียนตอบสนองความแตกต่างระหว่างบุคคล</a:t>
            </a:r>
            <a:endParaRPr lang="th-TH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องค์ประกอบที่สำคัญของบทเรียนคอมพิวเตอร์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888"/>
            <a:ext cx="7990656" cy="3168352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การเรียนโดยใช้คอมพิวเตอร์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ยึดหลัก ความง่าย ความสะดวกในการใช้งาน ความสวยงาม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ความน่าสนใจ และส่งเสริมให้ผู้เรียนสามารถเรียนรู้ได้ด้วยตนเอง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บทเรียนได้ออกแบบไว้ก่อนที่จะมีการเรียนการสอนเกิดขึ้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น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เน้นการออกแบบแผนการสอนอย่างเป็นระบบ ตอบสนองการเรียนรู้รายบุคคลให้มากที่สุด ตามหลักการเรียนรู้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องค์ประกอบที่สำคัญของบทเรียนคอมพิวเตอร์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8840"/>
            <a:ext cx="7990656" cy="3888432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ผู้เรียนมีปฏิสัมพันธ์กับบทเรียนโดยตรงผ่านทางคอมพิวเตอร์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เสริมสร้างให้ผู้เรียนเกิดพัฒนาการทางการเรียนรู้ โดยยึดตนเองเป็นหลักในการควบคุมบทเรียน และต้องเสริมสร้างความรู้สึกในทางบวกแก่ผู้เรียน มีสิทธิ์คิดและตัดสินใจ </a:t>
            </a:r>
            <a:endParaRPr lang="en-US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4)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บทเรียนตอบสนองความแตกต่างระหว่างบุคคล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พัฒนาให้สนองตอบต่อความแตกต่างระหว่างบุคคลดังกล่าว มีความยึดหยุ่น สามารถใช้กับผู้เรียนที่มีพื้นฐานความรู้และความสามารถที่แตกต่างกันได้ดี</a:t>
            </a:r>
            <a:endParaRPr lang="th-TH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9776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คุณลักษณะที่สำคัญของบทเรียนคอมพิวเตอร์</a:t>
            </a:r>
            <a:b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( 4 Is)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001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128" y="2060848"/>
            <a:ext cx="2592288" cy="504056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ความเป็นสารสนเทศ</a:t>
            </a:r>
            <a:endParaRPr lang="th-TH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4128" y="4221088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ความแตกต่างระหว่างบุคคล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3848" y="5661248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การมีปฏิสัมพันธ์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4293096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kern="0" dirty="0" smtClean="0">
                <a:solidFill>
                  <a:srgbClr val="000000"/>
                </a:solidFill>
              </a:rPr>
              <a:t>การให้ผลป้อนกลับโดยทันที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คุณลักษณะที่สำคัญของบทเรียนคอมพิวเตอร์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4864"/>
            <a:ext cx="7990656" cy="3960440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ความเป็นสารสนเทศ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(Information)</a:t>
            </a:r>
            <a:endParaRPr lang="th-TH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วิธีการคิด การออกแบบ และการพัฒนาบทเรียน ที่จะกระตุ้นให้ผู้เรียนให้เรียนรู้เนื้อหาอย่างเป็นระบบ โดยใช้หลักการและวิธีการของสารสนเทศ</a:t>
            </a:r>
            <a:endParaRPr lang="en-US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2)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ความแตกต่างระหว่างบุคคล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(Individualization)</a:t>
            </a:r>
            <a:endParaRPr lang="th-TH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ต้องมีลักษณะยึดหยุ่น เพื่อให้ผู้เรียนมีอิสระในการควบคุมการเรียนของตนเอง รวมทั้งการเลือกรูปแบบของกิจกรรมการเรียนที่เหมะสมตามความถนัดของตนเอง	</a:t>
            </a: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คุณลักษณะที่สำคัญของบทเรียนคอมพิวเตอร์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4864"/>
            <a:ext cx="7990656" cy="3744416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การมีปฏิสัมพันธ์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(Interaction)</a:t>
            </a:r>
            <a:endParaRPr lang="th-TH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การเปิดโอกาสให้ผู้เรียนได้มีโอกาสโต้ตอบกับบทเรียนอย่างต่อเนื่องตลอดทั้งบทเรียน</a:t>
            </a:r>
            <a:endParaRPr lang="en-US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การให้ผลป้อนกลับโดยทันที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(Immediate Feedback)</a:t>
            </a:r>
            <a:endParaRPr lang="th-TH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เสริมแรงตามแนวคิดของ 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Skinner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ซึ่งเป็นจุดเด่นของบทเรียนคอมพิวเตอร์ที่ตอบสนองความต้องการของผู้เรียนได้รวดเร็ว โดยไม่ต้องรอคอย</a:t>
            </a:r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มัลติมีเดีย(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Multimedia</a:t>
            </a:r>
            <a:r>
              <a:rPr lang="th-TH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 l="35707" t="28702" r="18890" b="17534"/>
          <a:stretch>
            <a:fillRect/>
          </a:stretch>
        </p:blipFill>
        <p:spPr bwMode="auto">
          <a:xfrm>
            <a:off x="785786" y="1738312"/>
            <a:ext cx="7286676" cy="46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24" y="269776"/>
            <a:ext cx="8820472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กระบวนการเรียนรู้ตามหลักการสอน ของ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Robert Gagne’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628800"/>
            <a:ext cx="8610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ระดับของบทเรียนคอมพิวเตอร์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8840"/>
            <a:ext cx="8206680" cy="1656184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บทเรียนคอมพิวเตอร์แบบดั้งเดิม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(Embedded CAI)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บทเรียนคอมพิวเตอร์แบบมัลติมีเดีย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(Multimedia CAI)</a:t>
            </a:r>
          </a:p>
          <a:p>
            <a:pPr algn="thaiDist">
              <a:lnSpc>
                <a:spcPct val="9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บทเรียนคอมพิวเตอร์แบบปัญญาประดิษฐ์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(ICAI – Intelligent CAI)</a:t>
            </a:r>
            <a:endParaRPr lang="th-TH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4600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792088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โครงสร้างของบทเรียนคอมพิวเตอร์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924944"/>
            <a:ext cx="4750296" cy="504056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แบบเชิงเส้น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(Linear Type)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28" y="2017718"/>
            <a:ext cx="4093840" cy="47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861545" cy="21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17232"/>
            <a:ext cx="4932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3)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แบบลำดับขั้น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(Hierarchical Type)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93704" y="2852936"/>
            <a:ext cx="4750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2)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แบบสาขา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(Branching Type)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0032" y="5517232"/>
            <a:ext cx="4138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4)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แบบผสม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(Composite Type)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" y="3429000"/>
            <a:ext cx="3952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4233184" cy="21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"/>
            <a:ext cx="7772400" cy="1008112"/>
          </a:xfrm>
        </p:spPr>
        <p:txBody>
          <a:bodyPr/>
          <a:lstStyle/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แบบฝึกหัด (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71546"/>
            <a:ext cx="8206680" cy="5357850"/>
          </a:xfrm>
        </p:spPr>
        <p:txBody>
          <a:bodyPr/>
          <a:lstStyle/>
          <a:p>
            <a:pPr marL="514350" indent="-514350" algn="thaiDist">
              <a:lnSpc>
                <a:spcPct val="90000"/>
              </a:lnSpc>
              <a:buFont typeface="+mj-lt"/>
              <a:buAutoNum type="arabicPeriod"/>
            </a:pPr>
            <a:r>
              <a:rPr lang="th-TH" sz="30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การนำเสนอมัลติมีเดียคืออะไร  </a:t>
            </a:r>
            <a:endParaRPr lang="en-US" sz="30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30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จงอธิบายสัญญาณอนาล็อก</a:t>
            </a:r>
            <a:endParaRPr lang="en-US" sz="30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30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จงอธิบาย</a:t>
            </a:r>
            <a:r>
              <a:rPr lang="th-TH" sz="3000" b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สัญญาณดิจิทัล</a:t>
            </a:r>
            <a:endParaRPr lang="en-US" sz="30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30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จงอธิบายการแปลงสัญญาณ</a:t>
            </a:r>
            <a:endParaRPr lang="en-US" sz="30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endParaRPr lang="th-TH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053" t="25390" r="24231" b="12109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001" t="24414" r="26427" b="31640"/>
          <a:stretch>
            <a:fillRect/>
          </a:stretch>
        </p:blipFill>
        <p:spPr bwMode="auto">
          <a:xfrm>
            <a:off x="-1" y="0"/>
            <a:ext cx="9144001" cy="49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ความรู้พื้นฐานของการสื่อสารข้อมูลทางอิเล็กทรอนิกส์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2214554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การสื่อสารข้อมูลทางอิเล็กทรอนิกส์ คือ การแลกเปลี่ยนข้อมูล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ระหว่างต้นทางและปลายทาง โดยใช้อุปกรณ์ทางอิเล็กทรอนิกส์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ซึ่งเชื่อมต่อกันอยู่ด้วยสื่อกลางชนิดใดชนิดหนึ่ง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ระบบเครือข่ายคอมพิวเตอร์ คือ ระบบการเชื่อมโยงระหว่างคอมพิวเตอร์ตั้งแต่สองตัวขึ้นไป เพื่อให้สามารถทำการสื่อสาร  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การนำเสนอมัลติมีเดีย</a:t>
            </a:r>
            <a:endParaRPr lang="en-US" dirty="0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2"/>
          <a:srcRect l="29100" t="37109" r="23682" b="30664"/>
          <a:stretch>
            <a:fillRect/>
          </a:stretch>
        </p:blipFill>
        <p:spPr bwMode="auto">
          <a:xfrm>
            <a:off x="357158" y="2071678"/>
            <a:ext cx="85639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E0056"/>
      </a:accent4>
      <a:accent5>
        <a:srgbClr val="FFFFE2"/>
      </a:accent5>
      <a:accent6>
        <a:srgbClr val="5C2D5C"/>
      </a:accent6>
      <a:hlink>
        <a:srgbClr val="CC0033"/>
      </a:hlink>
      <a:folHlink>
        <a:srgbClr val="FF01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ngsana New" pitchFamily="18" charset="-3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424</Words>
  <Application>Microsoft Office PowerPoint</Application>
  <PresentationFormat>นำเสนอทางหน้าจอ (4:3)</PresentationFormat>
  <Paragraphs>146</Paragraphs>
  <Slides>53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Blank Presentation</vt:lpstr>
      <vt:lpstr>Digital  Representation</vt:lpstr>
      <vt:lpstr>หัวข้อรายงาน</vt:lpstr>
      <vt:lpstr>ภาพนิ่ง 3</vt:lpstr>
      <vt:lpstr>แบบฝึกหัดท้ายบทที่  1</vt:lpstr>
      <vt:lpstr>มัลติมีเดีย(Multimedia)</vt:lpstr>
      <vt:lpstr>ภาพนิ่ง 6</vt:lpstr>
      <vt:lpstr>ภาพนิ่ง 7</vt:lpstr>
      <vt:lpstr>ความรู้พื้นฐานของการสื่อสารข้อมูลทางอิเล็กทรอนิกส์</vt:lpstr>
      <vt:lpstr>การนำเสนอมัลติมีเดีย</vt:lpstr>
      <vt:lpstr>ชนิดของสัญญาณทางอิเล็กทรอนิกส์</vt:lpstr>
      <vt:lpstr>ชนิดของสัญญาณทางอิเล็กทรอนิกส์</vt:lpstr>
      <vt:lpstr>ภาพนิ่ง 12</vt:lpstr>
      <vt:lpstr>Analog Signal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Digital Signal</vt:lpstr>
      <vt:lpstr>Digital Signal</vt:lpstr>
      <vt:lpstr>ภาพนิ่ง 23</vt:lpstr>
      <vt:lpstr>ภาพนิ่ง 24</vt:lpstr>
      <vt:lpstr>ข้อดีสัญญาณดิจิทัล(Digital Signal)</vt:lpstr>
      <vt:lpstr>ข้อเสียสัญญาณดิจิทัล(Digital Signal)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ระบบสื่อมัลติมีเดีย (Multimedia System)</vt:lpstr>
      <vt:lpstr>บทเรียนคอมพิวเตอร์ (Computer Instruction)</vt:lpstr>
      <vt:lpstr>ยุคบุกเบิก (ก่อนปี คศ. 1990)</vt:lpstr>
      <vt:lpstr>ยุคบุกเบิก (ก่อนปี คศ. 1990)</vt:lpstr>
      <vt:lpstr>ยุคที่สอง (ปี คศ. 1990 - 2000)</vt:lpstr>
      <vt:lpstr>ยุคที่สอง (ปี คศ. 1990 - 2000)</vt:lpstr>
      <vt:lpstr>ยุคปัจจุบัน (หลังปี คศ. 2000)</vt:lpstr>
      <vt:lpstr>องค์ประกอบที่สำคัญของบทเรียนคอมพิวเตอร์</vt:lpstr>
      <vt:lpstr>องค์ประกอบที่สำคัญของบทเรียนคอมพิวเตอร์</vt:lpstr>
      <vt:lpstr>องค์ประกอบที่สำคัญของบทเรียนคอมพิวเตอร์</vt:lpstr>
      <vt:lpstr>คุณลักษณะที่สำคัญของบทเรียนคอมพิวเตอร์ ( 4 Is)</vt:lpstr>
      <vt:lpstr>คุณลักษณะที่สำคัญของบทเรียนคอมพิวเตอร์</vt:lpstr>
      <vt:lpstr>คุณลักษณะที่สำคัญของบทเรียนคอมพิวเตอร์</vt:lpstr>
      <vt:lpstr>กระบวนการเรียนรู้ตามหลักการสอน ของ Robert Gagne’</vt:lpstr>
      <vt:lpstr>ระดับของบทเรียนคอมพิวเตอร์</vt:lpstr>
      <vt:lpstr>โครงสร้างของบทเรียนคอมพิวเตอร์</vt:lpstr>
      <vt:lpstr>แบบฝึกหัด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เทคโนโลยีมัลติมีเดียเพื่อการเรียนรู้</dc:title>
  <dc:creator>cpe</dc:creator>
  <cp:lastModifiedBy>Nao</cp:lastModifiedBy>
  <cp:revision>51</cp:revision>
  <dcterms:created xsi:type="dcterms:W3CDTF">2012-02-24T16:11:10Z</dcterms:created>
  <dcterms:modified xsi:type="dcterms:W3CDTF">2014-09-05T08:00:13Z</dcterms:modified>
</cp:coreProperties>
</file>